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5" r:id="rId5"/>
    <p:sldId id="257" r:id="rId6"/>
    <p:sldId id="287" r:id="rId7"/>
    <p:sldId id="258" r:id="rId8"/>
    <p:sldId id="264" r:id="rId9"/>
    <p:sldId id="263" r:id="rId10"/>
    <p:sldId id="288" r:id="rId11"/>
    <p:sldId id="289" r:id="rId12"/>
    <p:sldId id="291" r:id="rId13"/>
    <p:sldId id="292" r:id="rId14"/>
    <p:sldId id="260" r:id="rId15"/>
    <p:sldId id="293" r:id="rId16"/>
    <p:sldId id="262" r:id="rId17"/>
    <p:sldId id="294" r:id="rId18"/>
    <p:sldId id="295" r:id="rId19"/>
    <p:sldId id="296" r:id="rId20"/>
    <p:sldId id="297" r:id="rId21"/>
    <p:sldId id="275" r:id="rId22"/>
    <p:sldId id="27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D0000"/>
    <a:srgbClr val="FFF6E7"/>
    <a:srgbClr val="8D6347"/>
    <a:srgbClr val="FFFFFF"/>
    <a:srgbClr val="855939"/>
    <a:srgbClr val="60370F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681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125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A152F-86C0-448B-A54E-0E2D8D8754BB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1E503E-9C9E-4EC6-B8AF-91FC09DF0C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0077E-5661-4679-A0C9-7CAF4697BC9A}" type="datetimeFigureOut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59743-683C-4279-9E83-23C937C99CF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59743-683C-4279-9E83-23C937C99C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786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3677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186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02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590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04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932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08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601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6736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59743-683C-4279-9E83-23C937C99CF6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2447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 descr="Your log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Brush stroke spot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 descr="Brush stroke spot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Text Placeholder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12 345</a:t>
            </a:r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 descr="Brush stroke spot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0" name="Text Placeholder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Text Placeholder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$ 100</a:t>
            </a:r>
          </a:p>
        </p:txBody>
      </p:sp>
      <p:sp>
        <p:nvSpPr>
          <p:cNvPr id="29" name="Text Placeholder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2" name="Text Placeholder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$ 50</a:t>
            </a:r>
          </a:p>
        </p:txBody>
      </p:sp>
      <p:sp>
        <p:nvSpPr>
          <p:cNvPr id="33" name="Text Placeholder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4" name="Text Placeholder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$ 25</a:t>
            </a:r>
          </a:p>
        </p:txBody>
      </p:sp>
      <p:sp>
        <p:nvSpPr>
          <p:cNvPr id="35" name="Text Placeholder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Billion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ext Placeholder 9" descr="Competitors logos quadrant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17" name="Text Placeholder 9" descr="Competitors logos quadrant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19" name="Text Placeholder 9" descr="Competitors logos quadrant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Logoя</a:t>
            </a:r>
          </a:p>
        </p:txBody>
      </p:sp>
      <p:sp>
        <p:nvSpPr>
          <p:cNvPr id="26" name="Picture Placeholder 11" descr="Competitors logos quadrant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7" name="Picture Placeholder 11" descr="Competitors logos quadrant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4" descr="Competitors logos quadrant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Your</a:t>
            </a:r>
            <a:br>
              <a:rPr lang="en-US" noProof="0" dirty="0"/>
            </a:br>
            <a:r>
              <a:rPr lang="en-US" noProof="0" dirty="0"/>
              <a:t>Restaurant </a:t>
            </a:r>
            <a:br>
              <a:rPr lang="en-US" noProof="0" dirty="0"/>
            </a:br>
            <a:r>
              <a:rPr lang="en-US" noProof="0" dirty="0"/>
              <a:t>LOGO</a:t>
            </a:r>
          </a:p>
        </p:txBody>
      </p:sp>
      <p:cxnSp>
        <p:nvCxnSpPr>
          <p:cNvPr id="29" name="Straight Arrow Connector 28" descr="Competitors logos quadrant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 descr="Competitors logos quadrant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text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 descr="Brush stroke spot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Rectangle 11" descr="Brush stroke spot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8721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138721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19" name="Rectangle 18" descr="Brush stroke spot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descr="Brush stroke spot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54152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7988240" y="4116456"/>
            <a:ext cx="3108960" cy="208998"/>
          </a:xfr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4152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8240" y="3734003"/>
            <a:ext cx="3108960" cy="37550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4" name="Rectangle 43" descr="Brush stroke spot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3" name="Rectangle 52" descr="Brush stroke spot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Rectangle 56" descr="Brush stroke spot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Rectangle 60" descr="Brush stroke spot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5" name="Rectangle 64" descr="Brush stroke spot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9" name="Rectangle 68" descr="Brush stroke spot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5" name="Picture Placeholder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Picture Placeholder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9" name="Picture Placeholder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0" name="Picture Placeholder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1" name="Picture Placeholder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staurant tabl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8" name="Rectangle 7" descr="Brush stroke spot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14" descr="Your log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99ED80-B3BF-42A9-9C4C-D2ADCD96CFC8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Master subtitle style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anchor="b" anchorCtr="0">
            <a:normAutofit/>
          </a:bodyPr>
          <a:lstStyle>
            <a:lvl1pPr algn="ctr">
              <a:defRPr sz="36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Rectangle 58" descr="Brush stroke spot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$ 2,000,000</a:t>
            </a:r>
          </a:p>
        </p:txBody>
      </p: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4" name="Text Placeholder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$ 2,500,000</a:t>
            </a:r>
          </a:p>
        </p:txBody>
      </p:sp>
      <p:sp>
        <p:nvSpPr>
          <p:cNvPr id="85" name="Text Placeholder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6" name="Text Placeholder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$ 3,200,000</a:t>
            </a: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hart Placeholder 3" descr="Funding diagram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descr="Glass, cups and dishes on table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 descr="Brush stroke mask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Glasses on table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 descr="Brush stroke mask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17" name="Thanks title layout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4" descr="Your log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speakeremail@website.com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11/27/2019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23" descr="Brush stroke spot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 38" descr="Brush stroke spot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6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 descr="Brush stroke spot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icture Placeholder 11" descr="Pizza on table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anchor="ctr" anchorCtr="0">
            <a:normAutofit/>
          </a:bodyPr>
          <a:lstStyle>
            <a:lvl1pPr marL="0" indent="0"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 styles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Glasses on table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r>
              <a:rPr lang="en-US" noProof="0"/>
              <a:t>CLICK TO </a:t>
            </a:r>
            <a:br>
              <a:rPr lang="en-US" noProof="0"/>
            </a:br>
            <a:r>
              <a:rPr lang="en-US" noProof="0"/>
              <a:t>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F312F-1DCB-48A4-8ECE-A7A423B5D269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1DDE-4EBA-4A5F-9642-8E8E5101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944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11/27/2019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5169612-3818-48E7-9A30-66C970052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901618"/>
            <a:ext cx="10509250" cy="515552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>
              <a:buNone/>
              <a:defRPr lang="en-US" sz="2400" i="0"/>
            </a:lvl1pPr>
          </a:lstStyle>
          <a:p>
            <a:pPr marL="228600" lvl="0" indent="-228600" algn="ctr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169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F6BE4E-68E0-48F7-AD88-3A2574C9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325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staurant interior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 descr="Brush stroke mask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00C47-591A-47BE-92B3-E36B739EB8D9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00DF417-C5C3-4FDA-87D5-323AF273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880CD-CD01-4A78-BF0C-95A33ABA8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503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0512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5D719B-9788-41E0-9D02-45172FBEA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F52044-38F3-4EBE-A961-C2A07D297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E8FE9D-45F9-4807-9850-F1BB27342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5BD8D56-1BFA-4D3E-976F-E2E64897A6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09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1268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8AF44D3-FB33-4645-9D4F-B96C01ACE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1915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78D1AB40-289A-458E-87F0-E8A6C4B324B1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27C929-BDFE-48CA-8DBD-EFB7FB5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723446-041E-4646-956A-F010B3303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184BB62-FBE4-4F0A-AE3B-1A292BA9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2089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8750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595A1-E20F-45D7-AF11-4849898DB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6694" y="2246313"/>
            <a:ext cx="9218612" cy="23653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081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208B2-41C8-4A61-B828-55494ADD5993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Young man drinking coffee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Young smiling woman with mobile phone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descr="Brush stroke mask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itle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anchor="b" anchorCtr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D4347-0243-438A-89AF-12102C07C720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Brush stroke spot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 descr="Brush stroke spot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 descr="Brush stroke spot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descr="Brush stroke spot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Picture Placeholder 81" descr="Glass icon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81" descr="Glass icon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itle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mpu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 descr="Brush stroke spot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 noProof="0" dirty="0"/>
              <a:t> 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Rectangle 29" descr="Computer monit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/>
              <a:t>  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ACAA-C5AA-4F05-9AE1-AC245EBEF5E4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81" descr="Glass icon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81" descr="Glass icon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2" name="Text Placeholder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47" name="Text Placeholder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text styles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 descr="Brush stroke mask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0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67E3E5-41F1-4289-86A1-D13981C92DFB}" type="datetime1">
              <a:rPr lang="en-US" noProof="0" smtClean="0"/>
              <a:pPr/>
              <a:t>11/27/2019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3E6F1-BC8C-420B-B85F-1216FC0CAEFE}" type="datetime1">
              <a:rPr lang="en-US" noProof="0" smtClean="0"/>
              <a:t>11/27/2019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4" name="Text Placeholder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E205DC2-453F-4135-BED0-E24F8F069361}" type="datetime1">
              <a:rPr lang="en-US" noProof="0" smtClean="0"/>
              <a:pPr/>
              <a:t>11/27/2019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F470E458-E7C2-4395-B75D-476A174CEE4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77" r:id="rId27"/>
    <p:sldLayoutId id="2147483681" r:id="rId28"/>
    <p:sldLayoutId id="2147483680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55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6238970" cy="1967770"/>
          </a:xfrm>
        </p:spPr>
        <p:txBody>
          <a:bodyPr>
            <a:normAutofit/>
          </a:bodyPr>
          <a:lstStyle/>
          <a:p>
            <a:r>
              <a:rPr lang="en-US" dirty="0"/>
              <a:t>Ready  Seat  Go</a:t>
            </a:r>
            <a:endParaRPr lang="ru-RU" sz="5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720890"/>
          </a:xfrm>
        </p:spPr>
        <p:txBody>
          <a:bodyPr/>
          <a:lstStyle/>
          <a:p>
            <a:r>
              <a:rPr lang="en-CA" sz="1800" dirty="0"/>
              <a:t>Aman Patel, Ben Renaud, Matt O’Brien</a:t>
            </a:r>
          </a:p>
          <a:p>
            <a:r>
              <a:rPr lang="en-CA" sz="1800" dirty="0"/>
              <a:t>Prakort Lean, Shivani Pasnara, Prashil Zinjuwadia</a:t>
            </a:r>
            <a:endParaRPr lang="ru-RU" sz="18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4C22616-03C5-4C3C-AF69-2D2B5DBB17AC}"/>
              </a:ext>
            </a:extLst>
          </p:cNvPr>
          <p:cNvSpPr/>
          <p:nvPr/>
        </p:nvSpPr>
        <p:spPr>
          <a:xfrm>
            <a:off x="4364992" y="4926050"/>
            <a:ext cx="352697" cy="214752"/>
          </a:xfrm>
          <a:prstGeom prst="righ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A5598E7-FE24-4CB9-810F-85CB1D0BAD23}"/>
              </a:ext>
            </a:extLst>
          </p:cNvPr>
          <p:cNvSpPr/>
          <p:nvPr/>
        </p:nvSpPr>
        <p:spPr>
          <a:xfrm>
            <a:off x="2806158" y="4926050"/>
            <a:ext cx="352697" cy="214752"/>
          </a:xfrm>
          <a:prstGeom prst="righ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08900-5E09-46E0-8AD1-7E74F70D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Sequence Diagrams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EF6BD-9819-489F-BFA2-2C499B48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98C9DDB1-0F3E-42E3-A297-5B9CCCE427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02088" y="1537335"/>
            <a:ext cx="5220000" cy="343264"/>
          </a:xfrm>
        </p:spPr>
        <p:txBody>
          <a:bodyPr/>
          <a:lstStyle/>
          <a:p>
            <a:r>
              <a:rPr lang="en-US" dirty="0"/>
              <a:t>Select Table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734A321F-6E48-4191-92F3-8EEF5F64039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582953" y="1537334"/>
            <a:ext cx="5220000" cy="343264"/>
          </a:xfrm>
        </p:spPr>
        <p:txBody>
          <a:bodyPr/>
          <a:lstStyle/>
          <a:p>
            <a:r>
              <a:rPr lang="en-US" dirty="0"/>
              <a:t>Order Food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B0E7F4-C4E2-4B5D-873C-55A75141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0" y="1955846"/>
            <a:ext cx="5431547" cy="473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6BFF2A7-C984-4273-9075-AE812FEE2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953" y="1955845"/>
            <a:ext cx="6519168" cy="473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3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F39A-E118-43F8-815F-43859C4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Three-Layer Design Class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EC3D2-2C7A-4B7D-AE77-495AD272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925D-13A5-4115-B24B-5EA42B514BC5}"/>
              </a:ext>
            </a:extLst>
          </p:cNvPr>
          <p:cNvSpPr txBox="1"/>
          <p:nvPr/>
        </p:nvSpPr>
        <p:spPr>
          <a:xfrm rot="20221355">
            <a:off x="1677428" y="3511531"/>
            <a:ext cx="360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Ready -&gt; Seat -&gt; Go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4337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02451-4DF5-40D5-9AC9-9D32C512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573A4-6CCE-4A89-9FD0-208EDC16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802" y="277487"/>
            <a:ext cx="2051078" cy="847056"/>
          </a:xfrm>
          <a:prstGeom prst="rect">
            <a:avLst/>
          </a:prstGeom>
        </p:spPr>
        <p:txBody>
          <a:bodyPr anchor="b">
            <a:normAutofit fontScale="90000"/>
          </a:bodyPr>
          <a:lstStyle/>
          <a:p>
            <a:r>
              <a:rPr lang="en-CA" sz="2400" dirty="0"/>
              <a:t>Three-Layer Design Class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2D3B58B-0131-4601-8301-EC44CBD7B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8704" y="196015"/>
            <a:ext cx="8154591" cy="646596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7020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Design</a:t>
            </a:r>
          </a:p>
        </p:txBody>
      </p:sp>
      <p:pic>
        <p:nvPicPr>
          <p:cNvPr id="15" name="Picture Placeholder 14" descr="Glass icon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1014254" y="2337296"/>
            <a:ext cx="504000" cy="504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t>13</a:t>
            </a:fld>
            <a:endParaRPr lang="en-US" dirty="0"/>
          </a:p>
        </p:txBody>
      </p:sp>
      <p:pic>
        <p:nvPicPr>
          <p:cNvPr id="28" name="Picture Placeholder 14" descr="Glass icon">
            <a:extLst>
              <a:ext uri="{FF2B5EF4-FFF2-40B4-BE49-F238E27FC236}">
                <a16:creationId xmlns:a16="http://schemas.microsoft.com/office/drawing/2014/main" id="{37867B40-544D-4F41-B1E4-FA668912CF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46133" t="-12176" r="-46839" b="-20907"/>
          <a:stretch/>
        </p:blipFill>
        <p:spPr>
          <a:xfrm>
            <a:off x="9242908" y="2337296"/>
            <a:ext cx="504000" cy="504000"/>
          </a:xfrm>
          <a:prstGeom prst="ellipse">
            <a:avLst/>
          </a:prstGeom>
          <a:noFill/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1DFC605-72B8-48C6-8FA1-1F3A7B293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t="7955" r="9456" b="9833"/>
          <a:stretch/>
        </p:blipFill>
        <p:spPr bwMode="auto">
          <a:xfrm>
            <a:off x="4228385" y="2003444"/>
            <a:ext cx="3735230" cy="28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2DE1C09-1A47-459C-965D-4CF9593237F8}"/>
              </a:ext>
            </a:extLst>
          </p:cNvPr>
          <p:cNvSpPr txBox="1"/>
          <p:nvPr/>
        </p:nvSpPr>
        <p:spPr>
          <a:xfrm rot="20221355">
            <a:off x="132606" y="3724319"/>
            <a:ext cx="360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Ready -&gt; Seat -&gt; Go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2020F-66AF-4115-8883-063F5B9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26"/>
            <a:ext cx="10515600" cy="704696"/>
          </a:xfrm>
        </p:spPr>
        <p:txBody>
          <a:bodyPr/>
          <a:lstStyle/>
          <a:p>
            <a:r>
              <a:rPr lang="en-CA" dirty="0"/>
              <a:t>Interface Designs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9DE43-1629-4D1B-8708-C7D13C5F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24ABA4-F019-4897-9D03-C18F19E21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5" t="14781" r="13325" b="24909"/>
          <a:stretch/>
        </p:blipFill>
        <p:spPr bwMode="auto">
          <a:xfrm>
            <a:off x="1527785" y="1266531"/>
            <a:ext cx="2232045" cy="150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786189C2-F50D-4756-98B0-4CE0E729D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1" t="3807" r="11225" b="9508"/>
          <a:stretch/>
        </p:blipFill>
        <p:spPr bwMode="auto">
          <a:xfrm>
            <a:off x="5189137" y="1084786"/>
            <a:ext cx="2964701" cy="393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0C5E44D-B00C-4AFC-BC8A-A86C4ADE3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3162" r="11233" b="7293"/>
          <a:stretch/>
        </p:blipFill>
        <p:spPr bwMode="auto">
          <a:xfrm>
            <a:off x="8621486" y="556592"/>
            <a:ext cx="2686405" cy="49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DE9CA1DE-DCDC-498E-A7AC-147B11CA5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7" t="14534" r="12643" b="18238"/>
          <a:stretch/>
        </p:blipFill>
        <p:spPr bwMode="auto">
          <a:xfrm>
            <a:off x="738333" y="3240118"/>
            <a:ext cx="3810947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35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B2020F-66AF-4115-8883-063F5B9A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526"/>
            <a:ext cx="10515600" cy="704696"/>
          </a:xfrm>
        </p:spPr>
        <p:txBody>
          <a:bodyPr/>
          <a:lstStyle/>
          <a:p>
            <a:r>
              <a:rPr lang="en-CA" dirty="0"/>
              <a:t>Interface Designs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9DE43-1629-4D1B-8708-C7D13C5F5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FEBF58-0D30-4EDE-B3AF-E1B8BF724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928" r="10633" b="6233"/>
          <a:stretch/>
        </p:blipFill>
        <p:spPr bwMode="auto">
          <a:xfrm>
            <a:off x="272616" y="869222"/>
            <a:ext cx="2425147" cy="51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622A213-6250-4BAB-9F37-D7D80A2A6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1" t="2094" r="3686" b="7786"/>
          <a:stretch/>
        </p:blipFill>
        <p:spPr bwMode="auto">
          <a:xfrm>
            <a:off x="3136507" y="929051"/>
            <a:ext cx="3072612" cy="26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737D039-43B3-4820-97FF-7A7092F20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6888" r="5960" b="8965"/>
          <a:stretch/>
        </p:blipFill>
        <p:spPr bwMode="auto">
          <a:xfrm>
            <a:off x="2990259" y="3864837"/>
            <a:ext cx="3072612" cy="26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EDD3E10E-B208-4A9F-992B-20C25E0D9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4" t="5425" r="6752" b="6409"/>
          <a:stretch/>
        </p:blipFill>
        <p:spPr bwMode="auto">
          <a:xfrm>
            <a:off x="8772938" y="229311"/>
            <a:ext cx="3214599" cy="332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763EBE4-C5B6-4F18-901B-32F062C33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t="5537" r="7092" b="6989"/>
          <a:stretch/>
        </p:blipFill>
        <p:spPr bwMode="auto">
          <a:xfrm>
            <a:off x="6355367" y="3487214"/>
            <a:ext cx="2964977" cy="326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52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08FC-51F9-47FB-90F7-AE058C6A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46549-7100-4FF7-B988-B24006EFF564}"/>
              </a:ext>
            </a:extLst>
          </p:cNvPr>
          <p:cNvSpPr txBox="1"/>
          <p:nvPr/>
        </p:nvSpPr>
        <p:spPr>
          <a:xfrm rot="20221355">
            <a:off x="7373972" y="3233235"/>
            <a:ext cx="360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Ready -&gt; Seat -&gt; Go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81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E3E4FC-FA4E-4F19-B7C2-ED5352E7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87" y="335091"/>
            <a:ext cx="3932237" cy="580728"/>
          </a:xfrm>
        </p:spPr>
        <p:txBody>
          <a:bodyPr/>
          <a:lstStyle/>
          <a:p>
            <a:r>
              <a:rPr lang="en-CA" dirty="0"/>
              <a:t>Table Diagram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B123C-5416-4C26-8FAF-7FFC4919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5671" y="1023730"/>
            <a:ext cx="5129370" cy="5723520"/>
          </a:xfrm>
        </p:spPr>
        <p:txBody>
          <a:bodyPr>
            <a:normAutofit fontScale="85000" lnSpcReduction="20000"/>
          </a:bodyPr>
          <a:lstStyle/>
          <a:p>
            <a:r>
              <a:rPr lang="en-CA" i="1" dirty="0"/>
              <a:t>Legend:</a:t>
            </a:r>
            <a:endParaRPr lang="en-CA" dirty="0"/>
          </a:p>
          <a:p>
            <a:r>
              <a:rPr lang="en-CA" b="1" dirty="0">
                <a:solidFill>
                  <a:schemeClr val="accent6"/>
                </a:solidFill>
              </a:rPr>
              <a:t>Bold - Foreign Key (FK)</a:t>
            </a:r>
            <a:endParaRPr lang="en-CA" dirty="0">
              <a:solidFill>
                <a:schemeClr val="accent6"/>
              </a:solidFill>
            </a:endParaRPr>
          </a:p>
          <a:p>
            <a:r>
              <a:rPr lang="en-CA" u="sng" dirty="0">
                <a:solidFill>
                  <a:schemeClr val="accent6"/>
                </a:solidFill>
              </a:rPr>
              <a:t>Underlined</a:t>
            </a:r>
            <a:r>
              <a:rPr lang="en-CA" dirty="0">
                <a:solidFill>
                  <a:schemeClr val="accent6"/>
                </a:solidFill>
              </a:rPr>
              <a:t> - Primary Key (PK)</a:t>
            </a:r>
          </a:p>
          <a:p>
            <a:endParaRPr lang="en-CA" dirty="0"/>
          </a:p>
          <a:p>
            <a:r>
              <a:rPr lang="en-CA" dirty="0"/>
              <a:t>Customer(</a:t>
            </a:r>
            <a:r>
              <a:rPr lang="en-CA" u="sng" dirty="0"/>
              <a:t>Username</a:t>
            </a:r>
            <a:r>
              <a:rPr lang="en-CA" dirty="0"/>
              <a:t>, Name, Phone_No, Password)</a:t>
            </a:r>
          </a:p>
          <a:p>
            <a:endParaRPr lang="en-CA" dirty="0"/>
          </a:p>
          <a:p>
            <a:r>
              <a:rPr lang="en-CA" dirty="0"/>
              <a:t>Manager(</a:t>
            </a:r>
            <a:r>
              <a:rPr lang="en-CA" u="sng" dirty="0"/>
              <a:t>MUsername</a:t>
            </a:r>
            <a:r>
              <a:rPr lang="en-CA" dirty="0"/>
              <a:t>, Name, Password)</a:t>
            </a:r>
          </a:p>
          <a:p>
            <a:endParaRPr lang="en-CA" dirty="0"/>
          </a:p>
          <a:p>
            <a:r>
              <a:rPr lang="en-CA" dirty="0"/>
              <a:t>Table(</a:t>
            </a:r>
            <a:r>
              <a:rPr lang="en-CA" u="sng" dirty="0"/>
              <a:t>TableNo</a:t>
            </a:r>
            <a:r>
              <a:rPr lang="en-CA" dirty="0"/>
              <a:t>, Status, NoOfSeats)</a:t>
            </a:r>
          </a:p>
          <a:p>
            <a:endParaRPr lang="en-CA" dirty="0"/>
          </a:p>
          <a:p>
            <a:r>
              <a:rPr lang="en-CA" dirty="0"/>
              <a:t>Menu_Items(</a:t>
            </a:r>
            <a:r>
              <a:rPr lang="en-CA" u="sng" dirty="0"/>
              <a:t>ItemID</a:t>
            </a:r>
            <a:r>
              <a:rPr lang="en-CA" dirty="0"/>
              <a:t>, ItemName, Price, IsAvailable)</a:t>
            </a:r>
          </a:p>
          <a:p>
            <a:endParaRPr lang="en-CA" dirty="0"/>
          </a:p>
          <a:p>
            <a:r>
              <a:rPr lang="en-CA" dirty="0"/>
              <a:t>Order(</a:t>
            </a:r>
            <a:r>
              <a:rPr lang="en-CA" u="sng" dirty="0"/>
              <a:t>OrderID</a:t>
            </a:r>
            <a:r>
              <a:rPr lang="en-CA" dirty="0"/>
              <a:t>, Status, OrderType, Total)</a:t>
            </a:r>
          </a:p>
          <a:p>
            <a:endParaRPr lang="en-CA" dirty="0"/>
          </a:p>
          <a:p>
            <a:r>
              <a:rPr lang="en-CA" dirty="0"/>
              <a:t>Order_Item(</a:t>
            </a:r>
            <a:r>
              <a:rPr lang="en-CA" b="1" dirty="0"/>
              <a:t>OrderID</a:t>
            </a:r>
            <a:r>
              <a:rPr lang="en-CA" dirty="0"/>
              <a:t>, </a:t>
            </a:r>
            <a:r>
              <a:rPr lang="en-CA" b="1" dirty="0"/>
              <a:t>ItemID</a:t>
            </a:r>
            <a:r>
              <a:rPr lang="en-CA" dirty="0"/>
              <a:t>, Quantity)</a:t>
            </a:r>
          </a:p>
          <a:p>
            <a:endParaRPr lang="en-CA" dirty="0"/>
          </a:p>
          <a:p>
            <a:r>
              <a:rPr lang="en-CA" dirty="0"/>
              <a:t>Places(</a:t>
            </a:r>
            <a:r>
              <a:rPr lang="en-CA" b="1" dirty="0"/>
              <a:t>Username</a:t>
            </a:r>
            <a:r>
              <a:rPr lang="en-CA" dirty="0"/>
              <a:t>, </a:t>
            </a:r>
            <a:r>
              <a:rPr lang="en-CA" b="1" dirty="0"/>
              <a:t>OrderID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Booked_Table(</a:t>
            </a:r>
            <a:r>
              <a:rPr lang="en-CA" b="1" dirty="0"/>
              <a:t>Username</a:t>
            </a:r>
            <a:r>
              <a:rPr lang="en-CA" dirty="0"/>
              <a:t>, </a:t>
            </a:r>
            <a:r>
              <a:rPr lang="en-CA" b="1" dirty="0"/>
              <a:t>TableNo</a:t>
            </a:r>
            <a:r>
              <a:rPr lang="en-CA" dirty="0"/>
              <a:t>, NoOfPeople)</a:t>
            </a:r>
          </a:p>
          <a:p>
            <a:br>
              <a:rPr lang="en-CA" dirty="0"/>
            </a:br>
            <a:endParaRPr lang="en-CA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1565C82-81CE-4032-9EE7-7029BB5D7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50837"/>
              </p:ext>
            </p:extLst>
          </p:nvPr>
        </p:nvGraphicFramePr>
        <p:xfrm>
          <a:off x="5851613" y="516874"/>
          <a:ext cx="5943600" cy="339351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10329819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8414702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7003496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607616008"/>
                    </a:ext>
                  </a:extLst>
                </a:gridCol>
              </a:tblGrid>
              <a:tr h="33935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sng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Phone_No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932476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1D853575-392D-4408-99A0-B5BABB325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229" y="86846"/>
            <a:ext cx="1328530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Customer Table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CB5EB908-6893-48B1-A7CA-CAD5FE68D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037339"/>
              </p:ext>
            </p:extLst>
          </p:nvPr>
        </p:nvGraphicFramePr>
        <p:xfrm>
          <a:off x="5851613" y="1462161"/>
          <a:ext cx="5943600" cy="29464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345803849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105882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066249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MUsername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Password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407859"/>
                  </a:ext>
                </a:extLst>
              </a:tr>
            </a:tbl>
          </a:graphicData>
        </a:graphic>
      </p:graphicFrame>
      <p:sp>
        <p:nvSpPr>
          <p:cNvPr id="19" name="Rectangle 3">
            <a:extLst>
              <a:ext uri="{FF2B5EF4-FFF2-40B4-BE49-F238E27FC236}">
                <a16:creationId xmlns:a16="http://schemas.microsoft.com/office/drawing/2014/main" id="{E7AD8990-F61D-4661-A7C3-39E8946EF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183" y="516874"/>
            <a:ext cx="1413723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Manager Table 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445CA6D-A59B-4BFB-8FEA-FD5B33BEB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798340"/>
              </p:ext>
            </p:extLst>
          </p:nvPr>
        </p:nvGraphicFramePr>
        <p:xfrm>
          <a:off x="5851613" y="2256965"/>
          <a:ext cx="5943600" cy="29464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55386973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15994121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775783778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sng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TableNo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NoOfSeats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896300"/>
                  </a:ext>
                </a:extLst>
              </a:tr>
            </a:tbl>
          </a:graphicData>
        </a:graphic>
      </p:graphicFrame>
      <p:sp>
        <p:nvSpPr>
          <p:cNvPr id="21" name="Rectangle 4">
            <a:extLst>
              <a:ext uri="{FF2B5EF4-FFF2-40B4-BE49-F238E27FC236}">
                <a16:creationId xmlns:a16="http://schemas.microsoft.com/office/drawing/2014/main" id="{4D1DCFC9-6AD1-464E-9C9D-08780F975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292" y="1865676"/>
            <a:ext cx="1226467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Table Table 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886C60C-1EFF-40B7-8B24-87B9F31BC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28598"/>
              </p:ext>
            </p:extLst>
          </p:nvPr>
        </p:nvGraphicFramePr>
        <p:xfrm>
          <a:off x="5851613" y="3031831"/>
          <a:ext cx="5943600" cy="29464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22369444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89276646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877671266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2181075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ItemID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ItemName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Price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IsAvailable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637303"/>
                  </a:ext>
                </a:extLst>
              </a:tr>
            </a:tbl>
          </a:graphicData>
        </a:graphic>
      </p:graphicFrame>
      <p:sp>
        <p:nvSpPr>
          <p:cNvPr id="23" name="Rectangle 5">
            <a:extLst>
              <a:ext uri="{FF2B5EF4-FFF2-40B4-BE49-F238E27FC236}">
                <a16:creationId xmlns:a16="http://schemas.microsoft.com/office/drawing/2014/main" id="{175942BB-A6CC-49A7-B452-2333AD3D8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674" y="2673589"/>
            <a:ext cx="1156085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 Table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F373C51-001F-44BD-90A9-E9FBC6151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512990"/>
              </p:ext>
            </p:extLst>
          </p:nvPr>
        </p:nvGraphicFramePr>
        <p:xfrm>
          <a:off x="5851613" y="3773996"/>
          <a:ext cx="5943600" cy="294640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97913316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8406957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5455822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9783495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sng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OrderID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Status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OrderType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43815"/>
                  </a:ext>
                </a:extLst>
              </a:tr>
            </a:tbl>
          </a:graphicData>
        </a:graphic>
      </p:graphicFrame>
      <p:sp>
        <p:nvSpPr>
          <p:cNvPr id="25" name="Rectangle 6">
            <a:extLst>
              <a:ext uri="{FF2B5EF4-FFF2-40B4-BE49-F238E27FC236}">
                <a16:creationId xmlns:a16="http://schemas.microsoft.com/office/drawing/2014/main" id="{685E2093-7804-4BF0-8508-C6762DDB9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522" y="3435289"/>
            <a:ext cx="1174237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 Table 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B5F4A39-4635-4F18-B945-337DE8C01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37190"/>
              </p:ext>
            </p:extLst>
          </p:nvPr>
        </p:nvGraphicFramePr>
        <p:xfrm>
          <a:off x="5851613" y="4529398"/>
          <a:ext cx="5943600" cy="29464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16720975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3052578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228313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OrderID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ItemID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Quantity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618772"/>
                  </a:ext>
                </a:extLst>
              </a:tr>
            </a:tbl>
          </a:graphicData>
        </a:graphic>
      </p:graphicFrame>
      <p:sp>
        <p:nvSpPr>
          <p:cNvPr id="27" name="Rectangle 7">
            <a:extLst>
              <a:ext uri="{FF2B5EF4-FFF2-40B4-BE49-F238E27FC236}">
                <a16:creationId xmlns:a16="http://schemas.microsoft.com/office/drawing/2014/main" id="{A5231055-3D57-4C3F-ABC6-1A7E4B6A3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292" y="4138038"/>
            <a:ext cx="143046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Order Item Table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8B1A157-2CE6-49E9-8C5E-A87EF15DA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807238"/>
              </p:ext>
            </p:extLst>
          </p:nvPr>
        </p:nvGraphicFramePr>
        <p:xfrm>
          <a:off x="5851613" y="5276426"/>
          <a:ext cx="5943600" cy="29464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56563215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2762382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OrderID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071236"/>
                  </a:ext>
                </a:extLst>
              </a:tr>
            </a:tbl>
          </a:graphicData>
        </a:graphic>
      </p:graphicFrame>
      <p:sp>
        <p:nvSpPr>
          <p:cNvPr id="29" name="Rectangle 8">
            <a:extLst>
              <a:ext uri="{FF2B5EF4-FFF2-40B4-BE49-F238E27FC236}">
                <a16:creationId xmlns:a16="http://schemas.microsoft.com/office/drawing/2014/main" id="{E0FCD232-724F-4E60-A285-C71F1DBCE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292" y="4945951"/>
            <a:ext cx="1978006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Places Table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F6C8F6B-BFB8-4EAB-8E9C-BA7C42453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65126"/>
              </p:ext>
            </p:extLst>
          </p:nvPr>
        </p:nvGraphicFramePr>
        <p:xfrm>
          <a:off x="5863732" y="6196306"/>
          <a:ext cx="5943600" cy="294640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82603017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2859521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041971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Username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TableNo</a:t>
                      </a:r>
                      <a:endParaRPr lang="en-CA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NoOfPeople</a:t>
                      </a:r>
                      <a:endParaRPr lang="en-CA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453384"/>
                  </a:ext>
                </a:extLst>
              </a:tr>
            </a:tbl>
          </a:graphicData>
        </a:graphic>
      </p:graphicFrame>
      <p:sp>
        <p:nvSpPr>
          <p:cNvPr id="31" name="Rectangle 9">
            <a:extLst>
              <a:ext uri="{FF2B5EF4-FFF2-40B4-BE49-F238E27FC236}">
                <a16:creationId xmlns:a16="http://schemas.microsoft.com/office/drawing/2014/main" id="{EEEC8003-B0FA-4ED1-9EE0-FA4247828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84" y="5707651"/>
            <a:ext cx="13446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Booked_Table Table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06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7C49D-C8E2-41F0-98F7-6C47DD5F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0A84A6-1EE2-4793-A5F3-12361AD24648}"/>
              </a:ext>
            </a:extLst>
          </p:cNvPr>
          <p:cNvSpPr>
            <a:spLocks noGrp="1"/>
          </p:cNvSpPr>
          <p:nvPr>
            <p:ph type="body" sz="half" idx="34"/>
          </p:nvPr>
        </p:nvSpPr>
        <p:spPr/>
        <p:txBody>
          <a:bodyPr/>
          <a:lstStyle/>
          <a:p>
            <a:r>
              <a:rPr lang="en-US" dirty="0"/>
              <a:t>Aman Patel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44963F-D949-4524-9472-569AC6CF9F24}"/>
              </a:ext>
            </a:extLst>
          </p:cNvPr>
          <p:cNvSpPr>
            <a:spLocks noGrp="1"/>
          </p:cNvSpPr>
          <p:nvPr>
            <p:ph type="body" sz="half" idx="70"/>
          </p:nvPr>
        </p:nvSpPr>
        <p:spPr/>
        <p:txBody>
          <a:bodyPr/>
          <a:lstStyle/>
          <a:p>
            <a:r>
              <a:rPr lang="en-US" dirty="0"/>
              <a:t>Ben Renaud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9D3548-8585-44DC-982C-58FF10C87C7D}"/>
              </a:ext>
            </a:extLst>
          </p:cNvPr>
          <p:cNvSpPr>
            <a:spLocks noGrp="1"/>
          </p:cNvSpPr>
          <p:nvPr>
            <p:ph type="body" sz="half" idx="76"/>
          </p:nvPr>
        </p:nvSpPr>
        <p:spPr/>
        <p:txBody>
          <a:bodyPr/>
          <a:lstStyle/>
          <a:p>
            <a:r>
              <a:rPr lang="en-US" dirty="0"/>
              <a:t>Shivani Pasnara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64E4E9-0083-42D8-80F8-2D2093F85A12}"/>
              </a:ext>
            </a:extLst>
          </p:cNvPr>
          <p:cNvSpPr>
            <a:spLocks noGrp="1"/>
          </p:cNvSpPr>
          <p:nvPr>
            <p:ph type="body" sz="half" idx="67"/>
          </p:nvPr>
        </p:nvSpPr>
        <p:spPr/>
        <p:txBody>
          <a:bodyPr/>
          <a:lstStyle/>
          <a:p>
            <a:r>
              <a:rPr lang="en-US" dirty="0"/>
              <a:t>Matt O’Brien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00A375-222C-4905-B9C3-C452F1CC48DB}"/>
              </a:ext>
            </a:extLst>
          </p:cNvPr>
          <p:cNvSpPr>
            <a:spLocks noGrp="1"/>
          </p:cNvSpPr>
          <p:nvPr>
            <p:ph type="body" sz="half" idx="73"/>
          </p:nvPr>
        </p:nvSpPr>
        <p:spPr/>
        <p:txBody>
          <a:bodyPr/>
          <a:lstStyle/>
          <a:p>
            <a:r>
              <a:rPr lang="en-US" dirty="0"/>
              <a:t>Prakort Lean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3E0E708-BA19-4FCD-85C6-96C90762AA7D}"/>
              </a:ext>
            </a:extLst>
          </p:cNvPr>
          <p:cNvSpPr>
            <a:spLocks noGrp="1"/>
          </p:cNvSpPr>
          <p:nvPr>
            <p:ph type="body" sz="half" idx="79"/>
          </p:nvPr>
        </p:nvSpPr>
        <p:spPr/>
        <p:txBody>
          <a:bodyPr/>
          <a:lstStyle/>
          <a:p>
            <a:r>
              <a:rPr lang="en-US" dirty="0"/>
              <a:t>Prashil </a:t>
            </a:r>
            <a:r>
              <a:rPr lang="en-CA" dirty="0"/>
              <a:t>Zinjuwadia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7FD2D7-ACB1-4AE4-974A-496173D1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3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57702-D4F7-460C-9B02-C07897E60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Ready -&gt; Seat -&gt; Go</a:t>
            </a:r>
          </a:p>
        </p:txBody>
      </p:sp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ER Diagram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0E458-E7C2-4395-B75D-476A174CEE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8BB6E-FDF3-4492-A144-79140A10B78F}"/>
              </a:ext>
            </a:extLst>
          </p:cNvPr>
          <p:cNvSpPr txBox="1"/>
          <p:nvPr/>
        </p:nvSpPr>
        <p:spPr>
          <a:xfrm>
            <a:off x="4653220" y="2447525"/>
            <a:ext cx="327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Ready -&gt; Seat -&gt; Go</a:t>
            </a:r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60" y="0"/>
            <a:ext cx="10515600" cy="856343"/>
          </a:xfrm>
        </p:spPr>
        <p:txBody>
          <a:bodyPr/>
          <a:lstStyle/>
          <a:p>
            <a:r>
              <a:rPr lang="en-US" dirty="0"/>
              <a:t>ER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01D2BC-E8CC-4FA4-8FA2-FADC27F7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226" y="957952"/>
            <a:ext cx="9915688" cy="568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75C53BD-06BB-4A23-BA34-D44F212C5966}"/>
              </a:ext>
            </a:extLst>
          </p:cNvPr>
          <p:cNvSpPr/>
          <p:nvPr/>
        </p:nvSpPr>
        <p:spPr>
          <a:xfrm rot="19428255">
            <a:off x="595327" y="691636"/>
            <a:ext cx="965765" cy="650609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D65088-9B16-4BD2-8665-CA1F8EF29915}"/>
              </a:ext>
            </a:extLst>
          </p:cNvPr>
          <p:cNvSpPr/>
          <p:nvPr/>
        </p:nvSpPr>
        <p:spPr>
          <a:xfrm rot="2488117">
            <a:off x="10310580" y="691636"/>
            <a:ext cx="965765" cy="650609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156ADC-F101-4338-BBD2-3384AD301305}"/>
              </a:ext>
            </a:extLst>
          </p:cNvPr>
          <p:cNvSpPr/>
          <p:nvPr/>
        </p:nvSpPr>
        <p:spPr>
          <a:xfrm rot="8427680">
            <a:off x="10163893" y="6208972"/>
            <a:ext cx="965765" cy="650609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CC209C-C464-457D-A526-42AB8EA7A0E4}"/>
              </a:ext>
            </a:extLst>
          </p:cNvPr>
          <p:cNvSpPr/>
          <p:nvPr/>
        </p:nvSpPr>
        <p:spPr>
          <a:xfrm rot="12841876">
            <a:off x="595767" y="6227416"/>
            <a:ext cx="965765" cy="650609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7880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43" y="1264828"/>
            <a:ext cx="3936848" cy="10403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Software &amp; Hardware Specifications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151127-9883-4FF2-B711-8282F0F1389F}"/>
              </a:ext>
            </a:extLst>
          </p:cNvPr>
          <p:cNvSpPr/>
          <p:nvPr/>
        </p:nvSpPr>
        <p:spPr>
          <a:xfrm rot="19611746">
            <a:off x="1013077" y="4203477"/>
            <a:ext cx="35423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+mj-lt"/>
              </a:rPr>
              <a:t>Ready -&gt; Seat -&gt; Go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&amp; Hardware Specification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90861" y="4240868"/>
            <a:ext cx="3312000" cy="343264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CA893-1A8D-418C-B882-5F99B0D8B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61" y="4623889"/>
            <a:ext cx="4041662" cy="2302553"/>
          </a:xfrm>
        </p:spPr>
        <p:txBody>
          <a:bodyPr>
            <a:normAutofit/>
          </a:bodyPr>
          <a:lstStyle/>
          <a:p>
            <a:r>
              <a:rPr lang="en-US" sz="1800" dirty="0"/>
              <a:t>This web application works within a web browser and uses a database server. The application will use the database to store the user information as well as the orders’ details.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90861" y="1601761"/>
            <a:ext cx="3312000" cy="343264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48E49-5C0B-4587-A31A-E5966059E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870" y="2084697"/>
            <a:ext cx="4189307" cy="2278043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/>
              <a:t>This software will be run on any web browser with internet network support. The required operating system can be Window x32, x64, Linux, and MacOS. Since it is a web application, it does not require memory to be downloaded onto the devices. The minimum screen size should be 640x480 pixels, and the largest screen size should be 1920x2160 pixels.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3BF156A-DD84-4A93-B109-10BA43A6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9108"/>
              </p:ext>
            </p:extLst>
          </p:nvPr>
        </p:nvGraphicFramePr>
        <p:xfrm>
          <a:off x="5057032" y="2198424"/>
          <a:ext cx="6687805" cy="3611026"/>
        </p:xfrm>
        <a:graphic>
          <a:graphicData uri="http://schemas.openxmlformats.org/drawingml/2006/table">
            <a:tbl>
              <a:tblPr/>
              <a:tblGrid>
                <a:gridCol w="1337561">
                  <a:extLst>
                    <a:ext uri="{9D8B030D-6E8A-4147-A177-3AD203B41FA5}">
                      <a16:colId xmlns:a16="http://schemas.microsoft.com/office/drawing/2014/main" val="2926793409"/>
                    </a:ext>
                  </a:extLst>
                </a:gridCol>
                <a:gridCol w="1337561">
                  <a:extLst>
                    <a:ext uri="{9D8B030D-6E8A-4147-A177-3AD203B41FA5}">
                      <a16:colId xmlns:a16="http://schemas.microsoft.com/office/drawing/2014/main" val="161038587"/>
                    </a:ext>
                  </a:extLst>
                </a:gridCol>
                <a:gridCol w="1337561">
                  <a:extLst>
                    <a:ext uri="{9D8B030D-6E8A-4147-A177-3AD203B41FA5}">
                      <a16:colId xmlns:a16="http://schemas.microsoft.com/office/drawing/2014/main" val="236330809"/>
                    </a:ext>
                  </a:extLst>
                </a:gridCol>
                <a:gridCol w="1337561">
                  <a:extLst>
                    <a:ext uri="{9D8B030D-6E8A-4147-A177-3AD203B41FA5}">
                      <a16:colId xmlns:a16="http://schemas.microsoft.com/office/drawing/2014/main" val="1912006842"/>
                    </a:ext>
                  </a:extLst>
                </a:gridCol>
                <a:gridCol w="1337561">
                  <a:extLst>
                    <a:ext uri="{9D8B030D-6E8A-4147-A177-3AD203B41FA5}">
                      <a16:colId xmlns:a16="http://schemas.microsoft.com/office/drawing/2014/main" val="3987437367"/>
                    </a:ext>
                  </a:extLst>
                </a:gridCol>
              </a:tblGrid>
              <a:tr h="8866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Specification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 Client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 Web Server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 Application Server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Standard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Database 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Server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687865"/>
                  </a:ext>
                </a:extLst>
              </a:tr>
              <a:tr h="11869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Operating System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604020202020204" pitchFamily="34" charset="0"/>
                        </a:rPr>
                        <a:t>Windows running Internet Explorer</a:t>
                      </a:r>
                      <a:endParaRPr lang="en-CA" sz="1400" dirty="0">
                        <a:solidFill>
                          <a:srgbClr val="000000"/>
                        </a:solidFill>
                        <a:effectLst/>
                        <a:latin typeface="Arial Nova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-Linux</a:t>
                      </a:r>
                      <a:endParaRPr lang="en-CA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-Linux</a:t>
                      </a:r>
                      <a:endParaRPr lang="en-CA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-MYSQL</a:t>
                      </a:r>
                      <a:endParaRPr lang="en-CA" sz="1400">
                        <a:effectLst/>
                      </a:endParaRPr>
                    </a:p>
                    <a:p>
                      <a:pPr fontAlgn="t"/>
                      <a:br>
                        <a:rPr lang="en-CA" sz="1400">
                          <a:effectLst/>
                        </a:rPr>
                      </a:br>
                      <a:endParaRPr lang="en-CA" sz="1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66766"/>
                  </a:ext>
                </a:extLst>
              </a:tr>
              <a:tr h="8866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Hardware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GB Memory</a:t>
                      </a:r>
                      <a:endParaRPr lang="en-US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 GB disk drive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GB Memory</a:t>
                      </a:r>
                      <a:endParaRPr lang="en-US" sz="14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1TB disk drive</a:t>
                      </a:r>
                      <a:endParaRPr lang="en-US" sz="1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GB Memory</a:t>
                      </a:r>
                      <a:endParaRPr lang="en-US" sz="14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1-2 TB disk drives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 GB Memory</a:t>
                      </a:r>
                      <a:endParaRPr lang="en-US" sz="14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1-4 TB disk drives</a:t>
                      </a:r>
                      <a:endParaRPr lang="en-US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401682"/>
                  </a:ext>
                </a:extLst>
              </a:tr>
              <a:tr h="650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Network</a:t>
                      </a:r>
                      <a:endParaRPr lang="en-CA" sz="140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Mbps Ethernet</a:t>
                      </a:r>
                      <a:endParaRPr lang="en-CA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Mbps Ethernet</a:t>
                      </a:r>
                      <a:endParaRPr lang="en-CA" sz="1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Mbps Ethernet</a:t>
                      </a:r>
                      <a:endParaRPr lang="en-CA" sz="14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 Mbps Ethernet</a:t>
                      </a:r>
                      <a:endParaRPr lang="en-CA" sz="14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6966497"/>
                  </a:ext>
                </a:extLst>
              </a:tr>
            </a:tbl>
          </a:graphicData>
        </a:graphic>
      </p:graphicFrame>
      <p:sp>
        <p:nvSpPr>
          <p:cNvPr id="19" name="Rectangle 1">
            <a:extLst>
              <a:ext uri="{FF2B5EF4-FFF2-40B4-BE49-F238E27FC236}">
                <a16:creationId xmlns:a16="http://schemas.microsoft.com/office/drawing/2014/main" id="{40790133-07D3-4DA9-BF47-3B756E9AB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033" y="2059329"/>
            <a:ext cx="1371857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First-Cut Design Class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0</a:t>
            </a:r>
            <a:fld id="{F470E458-E7C2-4395-B75D-476A174CEE45}" type="slidenum">
              <a:rPr lang="en-US" smtClean="0"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55814A-BB4F-483A-876F-D2045154FC1A}"/>
              </a:ext>
            </a:extLst>
          </p:cNvPr>
          <p:cNvSpPr txBox="1"/>
          <p:nvPr/>
        </p:nvSpPr>
        <p:spPr>
          <a:xfrm>
            <a:off x="4751776" y="4869099"/>
            <a:ext cx="327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Ready -&gt; Seat -&gt; Go</a:t>
            </a:r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5EFEB-8E37-456F-9070-5F147B05C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09F7B-E677-4AAE-98A6-FA7A59B35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829" y="2894012"/>
            <a:ext cx="3037617" cy="1069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2400" dirty="0"/>
              <a:t>First-Cut Design Class Diagram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0D496D0-EA8A-4695-BA50-24E17D91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980" y="163895"/>
            <a:ext cx="9579350" cy="653020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B751A4D-DF43-4FA3-A0AE-D85273FEE7EA}"/>
              </a:ext>
            </a:extLst>
          </p:cNvPr>
          <p:cNvSpPr/>
          <p:nvPr/>
        </p:nvSpPr>
        <p:spPr>
          <a:xfrm rot="19428255">
            <a:off x="-103893" y="102596"/>
            <a:ext cx="792752" cy="361987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B5CAEA-813A-481B-A024-0B9FB4E68C04}"/>
              </a:ext>
            </a:extLst>
          </p:cNvPr>
          <p:cNvSpPr/>
          <p:nvPr/>
        </p:nvSpPr>
        <p:spPr>
          <a:xfrm rot="19428255">
            <a:off x="9314718" y="6360454"/>
            <a:ext cx="792752" cy="361987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16FEC5-2580-4041-87AE-54B784C6D713}"/>
              </a:ext>
            </a:extLst>
          </p:cNvPr>
          <p:cNvSpPr/>
          <p:nvPr/>
        </p:nvSpPr>
        <p:spPr>
          <a:xfrm rot="13340222">
            <a:off x="-115759" y="6384616"/>
            <a:ext cx="792752" cy="361987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E83893-7506-437A-8C23-E187972E1569}"/>
              </a:ext>
            </a:extLst>
          </p:cNvPr>
          <p:cNvSpPr/>
          <p:nvPr/>
        </p:nvSpPr>
        <p:spPr>
          <a:xfrm rot="13340222">
            <a:off x="9314718" y="81991"/>
            <a:ext cx="792752" cy="361987"/>
          </a:xfrm>
          <a:prstGeom prst="rect">
            <a:avLst/>
          </a:prstGeom>
          <a:solidFill>
            <a:srgbClr val="9D0000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77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464C-DCD9-4842-AC70-1334BEF5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/>
          <a:lstStyle/>
          <a:p>
            <a:fld id="{F470E458-E7C2-4395-B75D-476A174CEE45}" type="slidenum">
              <a:rPr lang="en-US" smtClean="0"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5FCECF-1FDE-45CE-9D27-995481141135}"/>
              </a:ext>
            </a:extLst>
          </p:cNvPr>
          <p:cNvSpPr txBox="1"/>
          <p:nvPr/>
        </p:nvSpPr>
        <p:spPr>
          <a:xfrm rot="20221355">
            <a:off x="6669713" y="3767109"/>
            <a:ext cx="3602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Ready -&gt; Seat -&gt; Go</a:t>
            </a:r>
            <a:endParaRPr lang="en-CA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20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08900-5E09-46E0-8AD1-7E74F70D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CA" dirty="0"/>
              <a:t>Sequence Diagrams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A4662B8E-6C74-41ED-8E05-184CB2AFD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EF6BD-9819-489F-BFA2-2C499B48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470E458-E7C2-4395-B75D-476A174CEE45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98C9DDB1-0F3E-42E3-A297-5B9CCCE427EC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02088" y="1537335"/>
            <a:ext cx="5220000" cy="343264"/>
          </a:xfrm>
        </p:spPr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734A321F-6E48-4191-92F3-8EEF5F64039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548512"/>
            <a:ext cx="5220000" cy="343264"/>
          </a:xfrm>
        </p:spPr>
        <p:txBody>
          <a:bodyPr/>
          <a:lstStyle/>
          <a:p>
            <a:r>
              <a:rPr lang="en-US" dirty="0"/>
              <a:t>Select Order Type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15AA26-272A-4067-A233-F00B2F56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88" y="1981752"/>
            <a:ext cx="5856107" cy="479261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A65674E-EA1F-4265-901E-CD88AEAF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11" y="1978200"/>
            <a:ext cx="5809482" cy="479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5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6_Restaurant pitch deck_AAS_v5" id="{8177B436-B2DB-4F15-B992-5A4452FF1273}" vid="{ACBB9CD5-D3C7-4B74-9E01-7D9949625F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D81ADB-A44A-4FB2-B0CC-58F0879A85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0FF4BD-2C4F-4AE3-AE8E-A711B32C76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2B8795-896F-4831-ACEF-3917CDD276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Office PowerPoint</Application>
  <PresentationFormat>Widescreen</PresentationFormat>
  <Paragraphs>157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Adobe Garamond Pro</vt:lpstr>
      <vt:lpstr>Arial</vt:lpstr>
      <vt:lpstr>Arial Nova</vt:lpstr>
      <vt:lpstr>Calibri</vt:lpstr>
      <vt:lpstr>Segoe UI</vt:lpstr>
      <vt:lpstr>Office Theme</vt:lpstr>
      <vt:lpstr>Ready  Seat  Go</vt:lpstr>
      <vt:lpstr>ER Diagram</vt:lpstr>
      <vt:lpstr>ER DIAGRAM</vt:lpstr>
      <vt:lpstr>Software &amp; Hardware Specifications</vt:lpstr>
      <vt:lpstr>Software &amp; Hardware Specification</vt:lpstr>
      <vt:lpstr>First-Cut Design Class Diagram</vt:lpstr>
      <vt:lpstr>First-Cut Design Class Diagram</vt:lpstr>
      <vt:lpstr>Sequence Diagrams</vt:lpstr>
      <vt:lpstr>Sequence Diagrams</vt:lpstr>
      <vt:lpstr>Sequence Diagrams #2</vt:lpstr>
      <vt:lpstr>Three-Layer Design Class Diagram</vt:lpstr>
      <vt:lpstr>Three-Layer Design Class Diagram</vt:lpstr>
      <vt:lpstr>Interface Design</vt:lpstr>
      <vt:lpstr>Interface Designs</vt:lpstr>
      <vt:lpstr>Interface Designs #2</vt:lpstr>
      <vt:lpstr>Table Diagram</vt:lpstr>
      <vt:lpstr>Table Diagram</vt:lpstr>
      <vt:lpstr>TEAM SLIDE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2019-11-26T18:01:14Z</dcterms:created>
  <dcterms:modified xsi:type="dcterms:W3CDTF">2019-11-28T04:15:52Z</dcterms:modified>
</cp:coreProperties>
</file>